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1" r:id="rId5"/>
    <p:sldId id="260" r:id="rId6"/>
    <p:sldId id="263" r:id="rId7"/>
    <p:sldId id="264" r:id="rId8"/>
    <p:sldId id="262" r:id="rId9"/>
    <p:sldId id="266"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5" autoAdjust="0"/>
    <p:restoredTop sz="94660"/>
  </p:normalViewPr>
  <p:slideViewPr>
    <p:cSldViewPr snapToGrid="0">
      <p:cViewPr varScale="1">
        <p:scale>
          <a:sx n="78" d="100"/>
          <a:sy n="78" d="100"/>
        </p:scale>
        <p:origin x="-84" y="-7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7141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394290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335373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890909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61216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3129955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256932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230572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73928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277196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25990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353018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407304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17981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366731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7" name="Date Placeholder 4"/>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68877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21EBB27-7400-4602-AD0F-266A9A37A489}" type="datetimeFigureOut">
              <a:rPr lang="cs-CZ" smtClean="0"/>
              <a:pPr/>
              <a:t>01.09.2023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296720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1EBB27-7400-4602-AD0F-266A9A37A489}" type="datetimeFigureOut">
              <a:rPr lang="cs-CZ" smtClean="0"/>
              <a:pPr/>
              <a:t>01.09.2023</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CDDD550-032B-4B06-966B-B7211A98974C}" type="slidenum">
              <a:rPr lang="cs-CZ" smtClean="0"/>
              <a:pPr/>
              <a:t>‹#›</a:t>
            </a:fld>
            <a:endParaRPr lang="cs-CZ"/>
          </a:p>
        </p:txBody>
      </p:sp>
    </p:spTree>
    <p:extLst>
      <p:ext uri="{BB962C8B-B14F-4D97-AF65-F5344CB8AC3E}">
        <p14:creationId xmlns:p14="http://schemas.microsoft.com/office/powerpoint/2010/main" xmlns="" val="373486707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30891" y="790986"/>
            <a:ext cx="8825658" cy="1151021"/>
          </a:xfrm>
        </p:spPr>
        <p:txBody>
          <a:bodyPr/>
          <a:lstStyle/>
          <a:p>
            <a:pPr algn="ctr"/>
            <a:r>
              <a:rPr lang="cs-CZ" dirty="0" smtClean="0"/>
              <a:t>KOPIS Pk</a:t>
            </a:r>
            <a:endParaRPr lang="cs-CZ" dirty="0"/>
          </a:p>
        </p:txBody>
      </p:sp>
      <p:sp>
        <p:nvSpPr>
          <p:cNvPr id="3" name="Podnadpis 2"/>
          <p:cNvSpPr>
            <a:spLocks noGrp="1"/>
          </p:cNvSpPr>
          <p:nvPr>
            <p:ph type="subTitle" idx="1"/>
          </p:nvPr>
        </p:nvSpPr>
        <p:spPr>
          <a:xfrm>
            <a:off x="994533" y="2350169"/>
            <a:ext cx="10074519" cy="2237874"/>
          </a:xfrm>
        </p:spPr>
        <p:txBody>
          <a:bodyPr>
            <a:normAutofit/>
          </a:bodyPr>
          <a:lstStyle/>
          <a:p>
            <a:pPr algn="ctr"/>
            <a:r>
              <a:rPr lang="cs-CZ" dirty="0" smtClean="0">
                <a:latin typeface="Times New Roman" panose="02020603050405020304" pitchFamily="18" charset="0"/>
                <a:cs typeface="Times New Roman" panose="02020603050405020304" pitchFamily="18" charset="0"/>
              </a:rPr>
              <a:t>Krajské operační a informační středisko </a:t>
            </a:r>
          </a:p>
          <a:p>
            <a:pPr algn="ctr"/>
            <a:r>
              <a:rPr lang="cs-CZ" dirty="0" smtClean="0">
                <a:latin typeface="Times New Roman" panose="02020603050405020304" pitchFamily="18" charset="0"/>
                <a:cs typeface="Times New Roman" panose="02020603050405020304" pitchFamily="18" charset="0"/>
              </a:rPr>
              <a:t>Hasičského záchranného sboru Plzeňského kraje</a:t>
            </a:r>
          </a:p>
          <a:p>
            <a:pPr algn="ctr"/>
            <a:endParaRPr lang="cs-CZ" dirty="0" smtClean="0">
              <a:latin typeface="Times New Roman" panose="02020603050405020304" pitchFamily="18" charset="0"/>
              <a:cs typeface="Times New Roman" panose="02020603050405020304" pitchFamily="18" charset="0"/>
            </a:endParaRPr>
          </a:p>
          <a:p>
            <a:pPr algn="ctr"/>
            <a:r>
              <a:rPr lang="cs-CZ" dirty="0" smtClean="0">
                <a:latin typeface="Times New Roman" panose="02020603050405020304" pitchFamily="18" charset="0"/>
                <a:cs typeface="Times New Roman" panose="02020603050405020304" pitchFamily="18" charset="0"/>
              </a:rPr>
              <a:t>( Operační a informační středisko </a:t>
            </a:r>
          </a:p>
          <a:p>
            <a:pPr algn="ctr"/>
            <a:r>
              <a:rPr lang="cs-CZ" dirty="0" smtClean="0">
                <a:latin typeface="Times New Roman" panose="02020603050405020304" pitchFamily="18" charset="0"/>
                <a:cs typeface="Times New Roman" panose="02020603050405020304" pitchFamily="18" charset="0"/>
              </a:rPr>
              <a:t>Integrovaného záchranného systém )</a:t>
            </a:r>
            <a:endParaRPr lang="cs-CZ" dirty="0">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a:stretch>
            <a:fillRect/>
          </a:stretch>
        </p:blipFill>
        <p:spPr>
          <a:xfrm>
            <a:off x="804207" y="5280041"/>
            <a:ext cx="3316511" cy="1335140"/>
          </a:xfrm>
          <a:prstGeom prst="rect">
            <a:avLst/>
          </a:prstGeom>
        </p:spPr>
      </p:pic>
    </p:spTree>
    <p:extLst>
      <p:ext uri="{BB962C8B-B14F-4D97-AF65-F5344CB8AC3E}">
        <p14:creationId xmlns:p14="http://schemas.microsoft.com/office/powerpoint/2010/main" xmlns="" val="1669825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2295" y="104760"/>
            <a:ext cx="9404723" cy="1400530"/>
          </a:xfrm>
        </p:spPr>
        <p:txBody>
          <a:bodyPr/>
          <a:lstStyle/>
          <a:p>
            <a:pPr algn="ctr"/>
            <a:r>
              <a:rPr lang="cs-CZ" sz="3600" b="1" u="sng" dirty="0" smtClean="0">
                <a:latin typeface="Times New Roman" panose="02020603050405020304" pitchFamily="18" charset="0"/>
                <a:cs typeface="Times New Roman" panose="02020603050405020304" pitchFamily="18" charset="0"/>
              </a:rPr>
              <a:t>trauma body</a:t>
            </a:r>
            <a:r>
              <a:rPr lang="cs-CZ" dirty="0" smtClean="0"/>
              <a:t/>
            </a:r>
            <a:br>
              <a:rPr lang="cs-CZ" dirty="0" smtClean="0"/>
            </a:br>
            <a:r>
              <a:rPr lang="cs-CZ" dirty="0" smtClean="0"/>
              <a:t> </a:t>
            </a:r>
            <a:r>
              <a:rPr lang="cs-CZ" sz="2000" dirty="0" smtClean="0"/>
              <a:t>Lesy ČR, </a:t>
            </a:r>
            <a:r>
              <a:rPr lang="cs-CZ" sz="2000" dirty="0" err="1" smtClean="0"/>
              <a:t>s.p</a:t>
            </a:r>
            <a:r>
              <a:rPr lang="cs-CZ" sz="2000" dirty="0" smtClean="0"/>
              <a:t>. </a:t>
            </a:r>
            <a:br>
              <a:rPr lang="cs-CZ" sz="2000" dirty="0" smtClean="0"/>
            </a:br>
            <a:r>
              <a:rPr lang="cs-CZ" sz="2000" dirty="0" smtClean="0"/>
              <a:t>např.: ST003, PI006, PI007</a:t>
            </a:r>
            <a:endParaRPr lang="cs-CZ" sz="2000" dirty="0"/>
          </a:p>
        </p:txBody>
      </p:sp>
      <p:pic>
        <p:nvPicPr>
          <p:cNvPr id="4" name="Zástupný symbol pro obsah 3"/>
          <p:cNvPicPr>
            <a:picLocks noGrp="1" noChangeAspect="1"/>
          </p:cNvPicPr>
          <p:nvPr>
            <p:ph idx="1"/>
          </p:nvPr>
        </p:nvPicPr>
        <p:blipFill>
          <a:blip r:embed="rId2"/>
          <a:stretch>
            <a:fillRect/>
          </a:stretch>
        </p:blipFill>
        <p:spPr>
          <a:xfrm>
            <a:off x="2799274" y="2045165"/>
            <a:ext cx="6166702" cy="4657597"/>
          </a:xfrm>
          <a:prstGeom prst="rect">
            <a:avLst/>
          </a:prstGeom>
        </p:spPr>
      </p:pic>
    </p:spTree>
    <p:extLst>
      <p:ext uri="{BB962C8B-B14F-4D97-AF65-F5344CB8AC3E}">
        <p14:creationId xmlns:p14="http://schemas.microsoft.com/office/powerpoint/2010/main" xmlns="" val="1246808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b="1" u="sng" dirty="0" smtClean="0"/>
              <a:t>trauma body – Šumava</a:t>
            </a:r>
            <a:r>
              <a:rPr lang="cs-CZ" dirty="0" smtClean="0"/>
              <a:t/>
            </a:r>
            <a:br>
              <a:rPr lang="cs-CZ" dirty="0" smtClean="0"/>
            </a:br>
            <a:r>
              <a:rPr lang="cs-CZ" sz="2800" dirty="0" smtClean="0">
                <a:latin typeface="Times New Roman" panose="02020603050405020304" pitchFamily="18" charset="0"/>
                <a:cs typeface="Times New Roman" panose="02020603050405020304" pitchFamily="18" charset="0"/>
              </a:rPr>
              <a:t>A12, A33</a:t>
            </a:r>
            <a:endParaRPr lang="cs-CZ" sz="2800" dirty="0">
              <a:latin typeface="Times New Roman" panose="02020603050405020304" pitchFamily="18" charset="0"/>
              <a:cs typeface="Times New Roman" panose="02020603050405020304" pitchFamily="18" charset="0"/>
            </a:endParaRPr>
          </a:p>
        </p:txBody>
      </p:sp>
      <p:pic>
        <p:nvPicPr>
          <p:cNvPr id="4" name="Zástupný symbol pro obsah 3"/>
          <p:cNvPicPr>
            <a:picLocks noGrp="1" noChangeAspect="1"/>
          </p:cNvPicPr>
          <p:nvPr>
            <p:ph idx="1"/>
          </p:nvPr>
        </p:nvPicPr>
        <p:blipFill>
          <a:blip r:embed="rId2"/>
          <a:stretch>
            <a:fillRect/>
          </a:stretch>
        </p:blipFill>
        <p:spPr>
          <a:xfrm>
            <a:off x="2571214" y="1700463"/>
            <a:ext cx="7093383" cy="5045242"/>
          </a:xfrm>
          <a:prstGeom prst="rect">
            <a:avLst/>
          </a:prstGeom>
        </p:spPr>
      </p:pic>
    </p:spTree>
    <p:extLst>
      <p:ext uri="{BB962C8B-B14F-4D97-AF65-F5344CB8AC3E}">
        <p14:creationId xmlns:p14="http://schemas.microsoft.com/office/powerpoint/2010/main" xmlns="" val="852756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52060" y="2451213"/>
            <a:ext cx="8825658" cy="3329581"/>
          </a:xfrm>
        </p:spPr>
        <p:txBody>
          <a:bodyPr/>
          <a:lstStyle/>
          <a:p>
            <a:r>
              <a:rPr lang="cs-CZ" sz="2000" dirty="0">
                <a:latin typeface="Times New Roman" panose="02020603050405020304" pitchFamily="18" charset="0"/>
                <a:cs typeface="Times New Roman" panose="02020603050405020304" pitchFamily="18" charset="0"/>
              </a:rPr>
              <a:t>	</a:t>
            </a:r>
            <a:r>
              <a:rPr lang="cs-CZ" sz="2000" dirty="0" smtClean="0">
                <a:latin typeface="Times New Roman" panose="02020603050405020304" pitchFamily="18" charset="0"/>
                <a:cs typeface="Times New Roman" panose="02020603050405020304" pitchFamily="18" charset="0"/>
              </a:rPr>
              <a:t>Současný </a:t>
            </a:r>
            <a:r>
              <a:rPr lang="cs-CZ" sz="2000" dirty="0">
                <a:latin typeface="Times New Roman" panose="02020603050405020304" pitchFamily="18" charset="0"/>
                <a:cs typeface="Times New Roman" panose="02020603050405020304" pitchFamily="18" charset="0"/>
              </a:rPr>
              <a:t>stav označení lokalit v České republice, které jsou zavedeny v GIS HZS </a:t>
            </a:r>
            <a:r>
              <a:rPr lang="cs-CZ" sz="2000" dirty="0" smtClean="0">
                <a:latin typeface="Times New Roman" panose="02020603050405020304" pitchFamily="18" charset="0"/>
                <a:cs typeface="Times New Roman" panose="02020603050405020304" pitchFamily="18" charset="0"/>
              </a:rPr>
              <a:t>ČR</a:t>
            </a:r>
            <a:br>
              <a:rPr lang="cs-CZ" sz="2000" dirty="0" smtClean="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
            </a:r>
            <a:br>
              <a:rPr lang="cs-CZ" sz="20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1)	Jedná se o území vymezená zákonem a značená kódem nebo jen číslem:</a:t>
            </a:r>
            <a:br>
              <a:rPr lang="cs-CZ" sz="20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a)	Národní park Šumava kód značení „</a:t>
            </a:r>
            <a:r>
              <a:rPr lang="cs-CZ" sz="2000" b="1" dirty="0">
                <a:latin typeface="Times New Roman" panose="02020603050405020304" pitchFamily="18" charset="0"/>
                <a:cs typeface="Times New Roman" panose="02020603050405020304" pitchFamily="18" charset="0"/>
              </a:rPr>
              <a:t>A</a:t>
            </a:r>
            <a:r>
              <a:rPr lang="cs-CZ" sz="2000" dirty="0">
                <a:latin typeface="Times New Roman" panose="02020603050405020304" pitchFamily="18" charset="0"/>
                <a:cs typeface="Times New Roman" panose="02020603050405020304" pitchFamily="18" charset="0"/>
              </a:rPr>
              <a:t>“, </a:t>
            </a:r>
            <a:br>
              <a:rPr lang="cs-CZ" sz="20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b)	Krkonošský národní park, kód značení „</a:t>
            </a:r>
            <a:r>
              <a:rPr lang="cs-CZ" sz="2000" b="1" dirty="0">
                <a:latin typeface="Times New Roman" panose="02020603050405020304" pitchFamily="18" charset="0"/>
                <a:cs typeface="Times New Roman" panose="02020603050405020304" pitchFamily="18" charset="0"/>
              </a:rPr>
              <a:t>TK</a:t>
            </a:r>
            <a:r>
              <a:rPr lang="cs-CZ" sz="2000" dirty="0">
                <a:latin typeface="Times New Roman" panose="02020603050405020304" pitchFamily="18" charset="0"/>
                <a:cs typeface="Times New Roman" panose="02020603050405020304" pitchFamily="18" charset="0"/>
              </a:rPr>
              <a:t>“, „</a:t>
            </a:r>
            <a:r>
              <a:rPr lang="cs-CZ" sz="2000" b="1" dirty="0">
                <a:latin typeface="Times New Roman" panose="02020603050405020304" pitchFamily="18" charset="0"/>
                <a:cs typeface="Times New Roman" panose="02020603050405020304" pitchFamily="18" charset="0"/>
              </a:rPr>
              <a:t>SK</a:t>
            </a:r>
            <a:r>
              <a:rPr lang="cs-CZ" sz="2000" dirty="0">
                <a:latin typeface="Times New Roman" panose="02020603050405020304" pitchFamily="18" charset="0"/>
                <a:cs typeface="Times New Roman" panose="02020603050405020304" pitchFamily="18" charset="0"/>
              </a:rPr>
              <a:t>“, </a:t>
            </a:r>
            <a:br>
              <a:rPr lang="cs-CZ" sz="20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c)	Krušné Hory, kód značení „</a:t>
            </a:r>
            <a:r>
              <a:rPr lang="cs-CZ" sz="2000" b="1" dirty="0">
                <a:latin typeface="Times New Roman" panose="02020603050405020304" pitchFamily="18" charset="0"/>
                <a:cs typeface="Times New Roman" panose="02020603050405020304" pitchFamily="18" charset="0"/>
              </a:rPr>
              <a:t>KK“</a:t>
            </a:r>
            <a:r>
              <a:rPr lang="cs-CZ" sz="2000" dirty="0">
                <a:latin typeface="Times New Roman" panose="02020603050405020304" pitchFamily="18" charset="0"/>
                <a:cs typeface="Times New Roman" panose="02020603050405020304" pitchFamily="18" charset="0"/>
              </a:rPr>
              <a:t>,</a:t>
            </a:r>
            <a:br>
              <a:rPr lang="cs-CZ" sz="20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d)	Vojenské lesy (čísla),</a:t>
            </a:r>
            <a:br>
              <a:rPr lang="cs-CZ" sz="20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e)	chráněné krajinné oblasti (čísla),</a:t>
            </a:r>
            <a:br>
              <a:rPr lang="cs-CZ" sz="20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f)	přírodní parky a rezervace (čísla</a:t>
            </a:r>
            <a:r>
              <a:rPr lang="cs-CZ" sz="2000" dirty="0" smtClean="0">
                <a:latin typeface="Times New Roman" panose="02020603050405020304" pitchFamily="18" charset="0"/>
                <a:cs typeface="Times New Roman" panose="02020603050405020304" pitchFamily="18" charset="0"/>
              </a:rPr>
              <a:t>).</a:t>
            </a:r>
            <a:br>
              <a:rPr lang="cs-CZ" sz="2000" dirty="0" smtClean="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
            </a:r>
            <a:br>
              <a:rPr lang="cs-CZ" sz="20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2)	Ostatní stávající území značená číslem: </a:t>
            </a:r>
            <a:br>
              <a:rPr lang="cs-CZ" sz="2000" dirty="0">
                <a:latin typeface="Times New Roman" panose="02020603050405020304" pitchFamily="18" charset="0"/>
                <a:cs typeface="Times New Roman" panose="02020603050405020304" pitchFamily="18" charset="0"/>
              </a:rPr>
            </a:br>
            <a:r>
              <a:rPr lang="cs-CZ" sz="2000" dirty="0" smtClean="0">
                <a:latin typeface="Times New Roman" panose="02020603050405020304" pitchFamily="18" charset="0"/>
                <a:cs typeface="Times New Roman" panose="02020603050405020304" pitchFamily="18" charset="0"/>
              </a:rPr>
              <a:t>           Lesy </a:t>
            </a:r>
            <a:r>
              <a:rPr lang="cs-CZ" sz="2000" dirty="0">
                <a:latin typeface="Times New Roman" panose="02020603050405020304" pitchFamily="18" charset="0"/>
                <a:cs typeface="Times New Roman" panose="02020603050405020304" pitchFamily="18" charset="0"/>
              </a:rPr>
              <a:t>ČR, s. p. (Lesní správa Litvínov-čísla).</a:t>
            </a:r>
            <a:r>
              <a:rPr lang="cs-CZ" sz="1400" dirty="0"/>
              <a:t/>
            </a:r>
            <a:br>
              <a:rPr lang="cs-CZ" sz="1400" dirty="0"/>
            </a:br>
            <a:endParaRPr lang="cs-CZ" sz="1400" dirty="0"/>
          </a:p>
        </p:txBody>
      </p:sp>
    </p:spTree>
    <p:extLst>
      <p:ext uri="{BB962C8B-B14F-4D97-AF65-F5344CB8AC3E}">
        <p14:creationId xmlns:p14="http://schemas.microsoft.com/office/powerpoint/2010/main" xmlns="" val="1674272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400" dirty="0" smtClean="0">
                <a:latin typeface="Times New Roman" panose="02020603050405020304" pitchFamily="18" charset="0"/>
                <a:cs typeface="Times New Roman" panose="02020603050405020304" pitchFamily="18" charset="0"/>
              </a:rPr>
              <a:t>vzor cedule – BOD ZÁCHRANY</a:t>
            </a:r>
            <a:endParaRPr lang="cs-CZ" sz="2400" dirty="0">
              <a:latin typeface="Times New Roman" panose="02020603050405020304" pitchFamily="18" charset="0"/>
              <a:cs typeface="Times New Roman" panose="02020603050405020304" pitchFamily="18" charset="0"/>
            </a:endParaRPr>
          </a:p>
        </p:txBody>
      </p:sp>
      <p:pic>
        <p:nvPicPr>
          <p:cNvPr id="4" name="Zástupný symbol pro obsah 3"/>
          <p:cNvPicPr>
            <a:picLocks noGrp="1" noChangeAspect="1"/>
          </p:cNvPicPr>
          <p:nvPr>
            <p:ph idx="1"/>
          </p:nvPr>
        </p:nvPicPr>
        <p:blipFill>
          <a:blip r:embed="rId2"/>
          <a:stretch>
            <a:fillRect/>
          </a:stretch>
        </p:blipFill>
        <p:spPr>
          <a:xfrm>
            <a:off x="1475894" y="1152983"/>
            <a:ext cx="8715186" cy="3681662"/>
          </a:xfrm>
          <a:prstGeom prst="rect">
            <a:avLst/>
          </a:prstGeom>
        </p:spPr>
      </p:pic>
      <p:pic>
        <p:nvPicPr>
          <p:cNvPr id="7" name="Obrázek 6"/>
          <p:cNvPicPr>
            <a:picLocks noChangeAspect="1"/>
          </p:cNvPicPr>
          <p:nvPr/>
        </p:nvPicPr>
        <p:blipFill>
          <a:blip r:embed="rId3"/>
          <a:stretch>
            <a:fillRect/>
          </a:stretch>
        </p:blipFill>
        <p:spPr>
          <a:xfrm>
            <a:off x="1475894" y="5065477"/>
            <a:ext cx="8827773" cy="469433"/>
          </a:xfrm>
          <a:prstGeom prst="rect">
            <a:avLst/>
          </a:prstGeom>
        </p:spPr>
      </p:pic>
    </p:spTree>
    <p:extLst>
      <p:ext uri="{BB962C8B-B14F-4D97-AF65-F5344CB8AC3E}">
        <p14:creationId xmlns:p14="http://schemas.microsoft.com/office/powerpoint/2010/main" xmlns="" val="2579029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910861"/>
          </a:xfrm>
        </p:spPr>
        <p:txBody>
          <a:bodyPr/>
          <a:lstStyle/>
          <a:p>
            <a:pPr algn="ctr"/>
            <a:r>
              <a:rPr lang="cs-CZ" b="1" u="sng" dirty="0" smtClean="0">
                <a:latin typeface="Times New Roman" panose="02020603050405020304" pitchFamily="18" charset="0"/>
                <a:cs typeface="Times New Roman" panose="02020603050405020304" pitchFamily="18" charset="0"/>
              </a:rPr>
              <a:t>E-CALL</a:t>
            </a:r>
            <a:endParaRPr lang="cs-CZ" b="1" u="sng"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1104293" y="1594951"/>
            <a:ext cx="8946541" cy="4195481"/>
          </a:xfrm>
        </p:spPr>
        <p:txBody>
          <a:bodyPr/>
          <a:lstStyle/>
          <a:p>
            <a:r>
              <a:rPr lang="cs-CZ" dirty="0" smtClean="0"/>
              <a:t>30. 9 . </a:t>
            </a:r>
            <a:r>
              <a:rPr lang="cs-CZ" b="1" u="sng" dirty="0" smtClean="0"/>
              <a:t>2017</a:t>
            </a:r>
          </a:p>
          <a:p>
            <a:r>
              <a:rPr lang="cs-CZ" b="1" u="sng" dirty="0" smtClean="0"/>
              <a:t>1.12.2022 na všechny TCTV 112</a:t>
            </a:r>
          </a:p>
          <a:p>
            <a:r>
              <a:rPr lang="cs-CZ" sz="1800" dirty="0">
                <a:latin typeface="Times New Roman" panose="02020603050405020304" pitchFamily="18" charset="0"/>
                <a:cs typeface="Times New Roman" panose="02020603050405020304" pitchFamily="18" charset="0"/>
              </a:rPr>
              <a:t>Celoevropský systém automatického tísňového </a:t>
            </a:r>
            <a:r>
              <a:rPr lang="cs-CZ" sz="1800" b="1" u="sng" dirty="0">
                <a:latin typeface="Times New Roman" panose="02020603050405020304" pitchFamily="18" charset="0"/>
                <a:cs typeface="Times New Roman" panose="02020603050405020304" pitchFamily="18" charset="0"/>
              </a:rPr>
              <a:t>volání z </a:t>
            </a:r>
            <a:r>
              <a:rPr lang="cs-CZ" sz="1800" b="1" u="sng" dirty="0" smtClean="0">
                <a:latin typeface="Times New Roman" panose="02020603050405020304" pitchFamily="18" charset="0"/>
                <a:cs typeface="Times New Roman" panose="02020603050405020304" pitchFamily="18" charset="0"/>
              </a:rPr>
              <a:t>vozidla</a:t>
            </a:r>
          </a:p>
          <a:p>
            <a:r>
              <a:rPr lang="cs-CZ" sz="1800" dirty="0" smtClean="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eCall</a:t>
            </a:r>
            <a:r>
              <a:rPr lang="cs-CZ" sz="1800" dirty="0">
                <a:latin typeface="Times New Roman" panose="02020603050405020304" pitchFamily="18" charset="0"/>
                <a:cs typeface="Times New Roman" panose="02020603050405020304" pitchFamily="18" charset="0"/>
              </a:rPr>
              <a:t> je elektronický bezpečnostní systém, který byl vyvinut za účelem </a:t>
            </a:r>
            <a:r>
              <a:rPr lang="cs-CZ" sz="1800" b="1" u="sng" dirty="0">
                <a:latin typeface="Times New Roman" panose="02020603050405020304" pitchFamily="18" charset="0"/>
                <a:cs typeface="Times New Roman" panose="02020603050405020304" pitchFamily="18" charset="0"/>
              </a:rPr>
              <a:t>zrychlení</a:t>
            </a:r>
            <a:r>
              <a:rPr lang="cs-CZ" sz="1800" dirty="0">
                <a:latin typeface="Times New Roman" panose="02020603050405020304" pitchFamily="18" charset="0"/>
                <a:cs typeface="Times New Roman" panose="02020603050405020304" pitchFamily="18" charset="0"/>
              </a:rPr>
              <a:t> a </a:t>
            </a:r>
            <a:r>
              <a:rPr lang="cs-CZ" sz="1800" b="1" u="sng" dirty="0">
                <a:latin typeface="Times New Roman" panose="02020603050405020304" pitchFamily="18" charset="0"/>
                <a:cs typeface="Times New Roman" panose="02020603050405020304" pitchFamily="18" charset="0"/>
              </a:rPr>
              <a:t>zpřesnění identifikace</a:t>
            </a:r>
            <a:r>
              <a:rPr lang="cs-CZ" sz="1800" dirty="0">
                <a:latin typeface="Times New Roman" panose="02020603050405020304" pitchFamily="18" charset="0"/>
                <a:cs typeface="Times New Roman" panose="02020603050405020304" pitchFamily="18" charset="0"/>
              </a:rPr>
              <a:t> volajícího při závažných dopravních nehodách. </a:t>
            </a:r>
            <a:r>
              <a:rPr lang="cs-CZ" dirty="0"/>
              <a:t> </a:t>
            </a:r>
            <a:endParaRPr lang="cs-CZ" dirty="0" smtClean="0"/>
          </a:p>
          <a:p>
            <a:endParaRPr lang="cs-CZ" dirty="0"/>
          </a:p>
        </p:txBody>
      </p:sp>
      <p:pic>
        <p:nvPicPr>
          <p:cNvPr id="4" name="Obrázek 3"/>
          <p:cNvPicPr>
            <a:picLocks noChangeAspect="1"/>
          </p:cNvPicPr>
          <p:nvPr/>
        </p:nvPicPr>
        <p:blipFill>
          <a:blip r:embed="rId2"/>
          <a:stretch>
            <a:fillRect/>
          </a:stretch>
        </p:blipFill>
        <p:spPr>
          <a:xfrm>
            <a:off x="564732" y="3692692"/>
            <a:ext cx="4581525" cy="2857500"/>
          </a:xfrm>
          <a:prstGeom prst="rect">
            <a:avLst/>
          </a:prstGeom>
        </p:spPr>
      </p:pic>
      <p:pic>
        <p:nvPicPr>
          <p:cNvPr id="5" name="Obrázek 4"/>
          <p:cNvPicPr>
            <a:picLocks noChangeAspect="1"/>
          </p:cNvPicPr>
          <p:nvPr/>
        </p:nvPicPr>
        <p:blipFill>
          <a:blip r:embed="rId3"/>
          <a:stretch>
            <a:fillRect/>
          </a:stretch>
        </p:blipFill>
        <p:spPr>
          <a:xfrm>
            <a:off x="7344025" y="3692692"/>
            <a:ext cx="3769895" cy="2857500"/>
          </a:xfrm>
          <a:prstGeom prst="rect">
            <a:avLst/>
          </a:prstGeom>
        </p:spPr>
      </p:pic>
    </p:spTree>
    <p:extLst>
      <p:ext uri="{BB962C8B-B14F-4D97-AF65-F5344CB8AC3E}">
        <p14:creationId xmlns:p14="http://schemas.microsoft.com/office/powerpoint/2010/main" xmlns="" val="597062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600" b="1" u="sng" dirty="0" smtClean="0"/>
              <a:t>Železniční přejezdy</a:t>
            </a:r>
            <a:endParaRPr lang="cs-CZ" sz="3600" b="1" u="sng" dirty="0"/>
          </a:p>
        </p:txBody>
      </p:sp>
      <p:sp>
        <p:nvSpPr>
          <p:cNvPr id="3" name="Obdélník 2"/>
          <p:cNvSpPr/>
          <p:nvPr/>
        </p:nvSpPr>
        <p:spPr>
          <a:xfrm>
            <a:off x="713875" y="5846348"/>
            <a:ext cx="10940714" cy="461665"/>
          </a:xfrm>
          <a:prstGeom prst="rect">
            <a:avLst/>
          </a:prstGeom>
        </p:spPr>
        <p:txBody>
          <a:bodyPr wrap="square">
            <a:spAutoFit/>
          </a:bodyPr>
          <a:lstStyle/>
          <a:p>
            <a:r>
              <a:rPr lang="cs-CZ" sz="1200" dirty="0" smtClean="0">
                <a:latin typeface="Times New Roman" panose="02020603050405020304" pitchFamily="18" charset="0"/>
                <a:cs typeface="Times New Roman" panose="02020603050405020304" pitchFamily="18" charset="0"/>
              </a:rPr>
              <a:t>V posledních hektických dnech také již HZS ČR eviduje první případy využití nového systému v praxi. Např. v pátek 31.7. 2009 zůstalo uvězněné osobní auto na železničním </a:t>
            </a:r>
            <a:r>
              <a:rPr lang="cs-CZ" sz="1200" b="1" u="sng" dirty="0" smtClean="0">
                <a:latin typeface="Times New Roman" panose="02020603050405020304" pitchFamily="18" charset="0"/>
                <a:cs typeface="Times New Roman" panose="02020603050405020304" pitchFamily="18" charset="0"/>
              </a:rPr>
              <a:t>přejezdu v Pňovanech </a:t>
            </a:r>
            <a:r>
              <a:rPr lang="cs-CZ" sz="1200" dirty="0" smtClean="0">
                <a:latin typeface="Times New Roman" panose="02020603050405020304" pitchFamily="18" charset="0"/>
                <a:cs typeface="Times New Roman" panose="02020603050405020304" pitchFamily="18" charset="0"/>
              </a:rPr>
              <a:t>(Plzeňsko). Právě jednotné číslování železničních přejezdů pomohlo k rychlé identifikaci místa nehody a včasnému zastavení provozu na trati.</a:t>
            </a:r>
            <a:endParaRPr lang="cs-CZ" sz="1200" dirty="0">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1154955" y="1447800"/>
            <a:ext cx="8825658" cy="42110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1200" dirty="0" smtClean="0">
                <a:latin typeface="Times New Roman" panose="02020603050405020304" pitchFamily="18" charset="0"/>
                <a:cs typeface="Times New Roman" panose="02020603050405020304" pitchFamily="18" charset="0"/>
              </a:rPr>
              <a:t>od 31. 7. 2009</a:t>
            </a:r>
            <a:endParaRPr lang="cs-CZ" sz="1200" dirty="0">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a:stretch>
            <a:fillRect/>
          </a:stretch>
        </p:blipFill>
        <p:spPr>
          <a:xfrm>
            <a:off x="1154955" y="2126081"/>
            <a:ext cx="2857500" cy="2076450"/>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7741920" y="1621536"/>
            <a:ext cx="2393442" cy="39258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815840" y="1597153"/>
            <a:ext cx="2332292" cy="3974592"/>
          </a:xfrm>
          <a:prstGeom prst="rect">
            <a:avLst/>
          </a:prstGeom>
          <a:noFill/>
          <a:ln w="9525">
            <a:noFill/>
            <a:miter lim="800000"/>
            <a:headEnd/>
            <a:tailEnd/>
          </a:ln>
          <a:effectLst/>
        </p:spPr>
      </p:pic>
    </p:spTree>
    <p:extLst>
      <p:ext uri="{BB962C8B-B14F-4D97-AF65-F5344CB8AC3E}">
        <p14:creationId xmlns:p14="http://schemas.microsoft.com/office/powerpoint/2010/main" xmlns="" val="1988329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35166" y="48679"/>
            <a:ext cx="8825658" cy="866273"/>
          </a:xfrm>
        </p:spPr>
        <p:txBody>
          <a:bodyPr/>
          <a:lstStyle/>
          <a:p>
            <a:pPr algn="ctr"/>
            <a:r>
              <a:rPr lang="cs-CZ" sz="2400" b="1" u="sng" dirty="0" smtClean="0">
                <a:latin typeface="Times New Roman" panose="02020603050405020304" pitchFamily="18" charset="0"/>
                <a:cs typeface="Times New Roman" panose="02020603050405020304" pitchFamily="18" charset="0"/>
              </a:rPr>
              <a:t>TCTV 112</a:t>
            </a:r>
            <a:endParaRPr lang="cs-CZ" sz="2400" b="1" u="sng" dirty="0">
              <a:latin typeface="Times New Roman" panose="02020603050405020304" pitchFamily="18" charset="0"/>
              <a:cs typeface="Times New Roman" panose="02020603050405020304" pitchFamily="18" charset="0"/>
            </a:endParaRPr>
          </a:p>
        </p:txBody>
      </p:sp>
      <p:sp>
        <p:nvSpPr>
          <p:cNvPr id="4" name="Obdélník 3"/>
          <p:cNvSpPr/>
          <p:nvPr/>
        </p:nvSpPr>
        <p:spPr>
          <a:xfrm>
            <a:off x="1364753" y="1007195"/>
            <a:ext cx="8566484" cy="1384995"/>
          </a:xfrm>
          <a:prstGeom prst="rect">
            <a:avLst/>
          </a:prstGeom>
        </p:spPr>
        <p:txBody>
          <a:bodyPr wrap="square">
            <a:spAutoFit/>
          </a:bodyPr>
          <a:lstStyle/>
          <a:p>
            <a:endParaRPr lang="cs-CZ" sz="1400" dirty="0" smtClean="0">
              <a:latin typeface="Times New Roman" panose="02020603050405020304" pitchFamily="18" charset="0"/>
              <a:cs typeface="Times New Roman" panose="02020603050405020304" pitchFamily="18" charset="0"/>
            </a:endParaRPr>
          </a:p>
          <a:p>
            <a:r>
              <a:rPr lang="cs-CZ" sz="1400" dirty="0" smtClean="0">
                <a:latin typeface="Times New Roman" panose="02020603050405020304" pitchFamily="18" charset="0"/>
                <a:cs typeface="Times New Roman" panose="02020603050405020304" pitchFamily="18" charset="0"/>
              </a:rPr>
              <a:t>Počátky projektu tísňové linky 112 v ČR sahají až do roku 1996 a od roku 2003 je linka 112 v naší zemi dostupná ve všech telefonních sítích - 14. </a:t>
            </a:r>
          </a:p>
          <a:p>
            <a:endParaRPr lang="cs-CZ" sz="1400" dirty="0">
              <a:latin typeface="Times New Roman" panose="02020603050405020304" pitchFamily="18" charset="0"/>
              <a:cs typeface="Times New Roman" panose="02020603050405020304" pitchFamily="18" charset="0"/>
            </a:endParaRPr>
          </a:p>
          <a:p>
            <a:r>
              <a:rPr lang="cs-CZ" sz="1400" b="1" dirty="0" smtClean="0">
                <a:latin typeface="Times New Roman" panose="02020603050405020304" pitchFamily="18" charset="0"/>
                <a:cs typeface="Times New Roman" panose="02020603050405020304" pitchFamily="18" charset="0"/>
              </a:rPr>
              <a:t>Pro zvýšení povědomosti občanů EU </a:t>
            </a:r>
            <a:r>
              <a:rPr lang="cs-CZ" sz="1400" dirty="0" smtClean="0">
                <a:latin typeface="Times New Roman" panose="02020603050405020304" pitchFamily="18" charset="0"/>
                <a:cs typeface="Times New Roman" panose="02020603050405020304" pitchFamily="18" charset="0"/>
              </a:rPr>
              <a:t>o jednotném evropském čísle tísňového volání 112, byl 11. únor společnou deklarací Evropské komise, Evropského parlamentu a Rady EU oficiálně prohlášen za „</a:t>
            </a:r>
            <a:r>
              <a:rPr lang="cs-CZ" sz="1400" b="1" dirty="0" smtClean="0">
                <a:latin typeface="Times New Roman" panose="02020603050405020304" pitchFamily="18" charset="0"/>
                <a:cs typeface="Times New Roman" panose="02020603050405020304" pitchFamily="18" charset="0"/>
              </a:rPr>
              <a:t>Evropský den linky 112“.</a:t>
            </a:r>
            <a:r>
              <a:rPr lang="cs-CZ" sz="1400" dirty="0" smtClean="0">
                <a:latin typeface="Times New Roman" panose="02020603050405020304" pitchFamily="18" charset="0"/>
                <a:cs typeface="Times New Roman" panose="02020603050405020304" pitchFamily="18" charset="0"/>
              </a:rPr>
              <a:t> </a:t>
            </a:r>
            <a:endParaRPr lang="cs-CZ" sz="1400" dirty="0">
              <a:latin typeface="Times New Roman" panose="02020603050405020304" pitchFamily="18" charset="0"/>
              <a:cs typeface="Times New Roman" panose="02020603050405020304" pitchFamily="18" charset="0"/>
            </a:endParaRPr>
          </a:p>
        </p:txBody>
      </p:sp>
      <p:sp>
        <p:nvSpPr>
          <p:cNvPr id="5" name="Obdélník 4"/>
          <p:cNvSpPr/>
          <p:nvPr/>
        </p:nvSpPr>
        <p:spPr>
          <a:xfrm>
            <a:off x="1364753" y="2484433"/>
            <a:ext cx="9543880" cy="3416320"/>
          </a:xfrm>
          <a:prstGeom prst="rect">
            <a:avLst/>
          </a:prstGeom>
        </p:spPr>
        <p:txBody>
          <a:bodyPr wrap="square">
            <a:spAutoFit/>
          </a:bodyPr>
          <a:lstStyle/>
          <a:p>
            <a:r>
              <a:rPr lang="cs-CZ" sz="1200" b="1" dirty="0" smtClean="0">
                <a:latin typeface="Times New Roman" panose="02020603050405020304" pitchFamily="18" charset="0"/>
                <a:cs typeface="Times New Roman" panose="02020603050405020304" pitchFamily="18" charset="0"/>
              </a:rPr>
              <a:t>Data zavádění linky 112 v ČR: </a:t>
            </a:r>
            <a:endParaRPr lang="cs-CZ" sz="1200" dirty="0" smtClean="0">
              <a:latin typeface="Times New Roman" panose="02020603050405020304" pitchFamily="18" charset="0"/>
              <a:cs typeface="Times New Roman" panose="02020603050405020304" pitchFamily="18" charset="0"/>
            </a:endParaRPr>
          </a:p>
          <a:p>
            <a:r>
              <a:rPr lang="cs-CZ" sz="1200" dirty="0" smtClean="0">
                <a:latin typeface="Times New Roman" panose="02020603050405020304" pitchFamily="18" charset="0"/>
                <a:cs typeface="Times New Roman" panose="02020603050405020304" pitchFamily="18" charset="0"/>
              </a:rPr>
              <a:t> </a:t>
            </a:r>
          </a:p>
          <a:p>
            <a:r>
              <a:rPr lang="cs-CZ" sz="1200" b="1" dirty="0" smtClean="0">
                <a:latin typeface="Times New Roman" panose="02020603050405020304" pitchFamily="18" charset="0"/>
                <a:cs typeface="Times New Roman" panose="02020603050405020304" pitchFamily="18" charset="0"/>
              </a:rPr>
              <a:t>29. 7. 1991</a:t>
            </a:r>
            <a:r>
              <a:rPr lang="cs-CZ" sz="1200" dirty="0" smtClean="0">
                <a:latin typeface="Times New Roman" panose="02020603050405020304" pitchFamily="18" charset="0"/>
                <a:cs typeface="Times New Roman" panose="02020603050405020304" pitchFamily="18" charset="0"/>
              </a:rPr>
              <a:t> – rozhodnutí Rady Evropských společenství o zavedení jednotného evropského čísla tísňového volání 112 ve všech členských státech</a:t>
            </a:r>
          </a:p>
          <a:p>
            <a:r>
              <a:rPr lang="cs-CZ" sz="1200" dirty="0" smtClean="0">
                <a:latin typeface="Times New Roman" panose="02020603050405020304" pitchFamily="18" charset="0"/>
                <a:cs typeface="Times New Roman" panose="02020603050405020304" pitchFamily="18" charset="0"/>
              </a:rPr>
              <a:t> </a:t>
            </a:r>
          </a:p>
          <a:p>
            <a:r>
              <a:rPr lang="cs-CZ" sz="1200" b="1" dirty="0" smtClean="0">
                <a:latin typeface="Times New Roman" panose="02020603050405020304" pitchFamily="18" charset="0"/>
                <a:cs typeface="Times New Roman" panose="02020603050405020304" pitchFamily="18" charset="0"/>
              </a:rPr>
              <a:t>1996</a:t>
            </a:r>
            <a:r>
              <a:rPr lang="cs-CZ" sz="1200" dirty="0" smtClean="0">
                <a:latin typeface="Times New Roman" panose="02020603050405020304" pitchFamily="18" charset="0"/>
                <a:cs typeface="Times New Roman" panose="02020603050405020304" pitchFamily="18" charset="0"/>
              </a:rPr>
              <a:t> – počátky budování linky 112 v ČR</a:t>
            </a:r>
          </a:p>
          <a:p>
            <a:r>
              <a:rPr lang="cs-CZ" sz="1200" dirty="0" smtClean="0">
                <a:latin typeface="Times New Roman" panose="02020603050405020304" pitchFamily="18" charset="0"/>
                <a:cs typeface="Times New Roman" panose="02020603050405020304" pitchFamily="18" charset="0"/>
              </a:rPr>
              <a:t> </a:t>
            </a:r>
          </a:p>
          <a:p>
            <a:r>
              <a:rPr lang="cs-CZ" sz="1200" b="1" dirty="0" smtClean="0">
                <a:latin typeface="Times New Roman" panose="02020603050405020304" pitchFamily="18" charset="0"/>
                <a:cs typeface="Times New Roman" panose="02020603050405020304" pitchFamily="18" charset="0"/>
              </a:rPr>
              <a:t>2000</a:t>
            </a:r>
            <a:r>
              <a:rPr lang="cs-CZ" sz="1200" dirty="0" smtClean="0">
                <a:latin typeface="Times New Roman" panose="02020603050405020304" pitchFamily="18" charset="0"/>
                <a:cs typeface="Times New Roman" panose="02020603050405020304" pitchFamily="18" charset="0"/>
              </a:rPr>
              <a:t> - vláda stanovila způsob zavedení jednotného evropského čísla tísňového volání 112 v České republice (usnesení vlády č. 391/2000) a schválila zásady a harmonogram</a:t>
            </a:r>
          </a:p>
          <a:p>
            <a:r>
              <a:rPr lang="cs-CZ" sz="1200" dirty="0" smtClean="0">
                <a:latin typeface="Times New Roman" panose="02020603050405020304" pitchFamily="18" charset="0"/>
                <a:cs typeface="Times New Roman" panose="02020603050405020304" pitchFamily="18" charset="0"/>
              </a:rPr>
              <a:t> </a:t>
            </a:r>
          </a:p>
          <a:p>
            <a:r>
              <a:rPr lang="cs-CZ" sz="1200" b="1" dirty="0" smtClean="0">
                <a:latin typeface="Times New Roman" panose="02020603050405020304" pitchFamily="18" charset="0"/>
                <a:cs typeface="Times New Roman" panose="02020603050405020304" pitchFamily="18" charset="0"/>
              </a:rPr>
              <a:t>2002 </a:t>
            </a:r>
            <a:r>
              <a:rPr lang="cs-CZ" sz="1200" dirty="0" smtClean="0">
                <a:latin typeface="Times New Roman" panose="02020603050405020304" pitchFamily="18" charset="0"/>
                <a:cs typeface="Times New Roman" panose="02020603050405020304" pitchFamily="18" charset="0"/>
              </a:rPr>
              <a:t>- některé změny, které byly vládou odsouhlaseny (usnesení vlády č. 350/2002)</a:t>
            </a:r>
          </a:p>
          <a:p>
            <a:r>
              <a:rPr lang="cs-CZ" sz="1200" dirty="0" smtClean="0">
                <a:latin typeface="Times New Roman" panose="02020603050405020304" pitchFamily="18" charset="0"/>
                <a:cs typeface="Times New Roman" panose="02020603050405020304" pitchFamily="18" charset="0"/>
              </a:rPr>
              <a:t> </a:t>
            </a:r>
          </a:p>
          <a:p>
            <a:r>
              <a:rPr lang="cs-CZ" sz="1200" b="1" dirty="0" smtClean="0">
                <a:latin typeface="Times New Roman" panose="02020603050405020304" pitchFamily="18" charset="0"/>
                <a:cs typeface="Times New Roman" panose="02020603050405020304" pitchFamily="18" charset="0"/>
              </a:rPr>
              <a:t>1. 1. 2003</a:t>
            </a:r>
            <a:r>
              <a:rPr lang="cs-CZ" sz="1200" dirty="0" smtClean="0">
                <a:latin typeface="Times New Roman" panose="02020603050405020304" pitchFamily="18" charset="0"/>
                <a:cs typeface="Times New Roman" panose="02020603050405020304" pitchFamily="18" charset="0"/>
              </a:rPr>
              <a:t> - zprovoznění linky 112 ve všech telefonních sítích na území ČR (do tohoto data bylo funkční pouze v mobilních sítích)</a:t>
            </a:r>
          </a:p>
          <a:p>
            <a:r>
              <a:rPr lang="cs-CZ" sz="1200" dirty="0" smtClean="0">
                <a:latin typeface="Times New Roman" panose="02020603050405020304" pitchFamily="18" charset="0"/>
                <a:cs typeface="Times New Roman" panose="02020603050405020304" pitchFamily="18" charset="0"/>
              </a:rPr>
              <a:t> </a:t>
            </a:r>
          </a:p>
          <a:p>
            <a:r>
              <a:rPr lang="cs-CZ" sz="1200" b="1" dirty="0" smtClean="0">
                <a:latin typeface="Times New Roman" panose="02020603050405020304" pitchFamily="18" charset="0"/>
                <a:cs typeface="Times New Roman" panose="02020603050405020304" pitchFamily="18" charset="0"/>
              </a:rPr>
              <a:t>2004 </a:t>
            </a:r>
            <a:r>
              <a:rPr lang="cs-CZ" sz="1200" dirty="0" smtClean="0">
                <a:latin typeface="Times New Roman" panose="02020603050405020304" pitchFamily="18" charset="0"/>
                <a:cs typeface="Times New Roman" panose="02020603050405020304" pitchFamily="18" charset="0"/>
              </a:rPr>
              <a:t>– zahájení ostrého provozu 12 krajských telefonních center tísňového volání 112</a:t>
            </a:r>
          </a:p>
          <a:p>
            <a:r>
              <a:rPr lang="cs-CZ" sz="1200" dirty="0" smtClean="0">
                <a:latin typeface="Times New Roman" panose="02020603050405020304" pitchFamily="18" charset="0"/>
                <a:cs typeface="Times New Roman" panose="02020603050405020304" pitchFamily="18" charset="0"/>
              </a:rPr>
              <a:t> </a:t>
            </a:r>
          </a:p>
          <a:p>
            <a:r>
              <a:rPr lang="cs-CZ" sz="1200" b="1" dirty="0" smtClean="0">
                <a:latin typeface="Times New Roman" panose="02020603050405020304" pitchFamily="18" charset="0"/>
                <a:cs typeface="Times New Roman" panose="02020603050405020304" pitchFamily="18" charset="0"/>
              </a:rPr>
              <a:t>2005</a:t>
            </a:r>
            <a:r>
              <a:rPr lang="cs-CZ" sz="1200" dirty="0" smtClean="0">
                <a:latin typeface="Times New Roman" panose="02020603050405020304" pitchFamily="18" charset="0"/>
                <a:cs typeface="Times New Roman" panose="02020603050405020304" pitchFamily="18" charset="0"/>
              </a:rPr>
              <a:t> – zprovozněna zbývající dvě telefonní centra tísňového volání 112 v Hradci Králové a Ostravě, funguje všech 14 krajských call center.</a:t>
            </a:r>
          </a:p>
          <a:p>
            <a:r>
              <a:rPr lang="cs-CZ" sz="1200" dirty="0" smtClean="0">
                <a:latin typeface="Times New Roman" panose="02020603050405020304" pitchFamily="18" charset="0"/>
                <a:cs typeface="Times New Roman" panose="02020603050405020304" pitchFamily="18" charset="0"/>
              </a:rPr>
              <a:t/>
            </a:r>
            <a:br>
              <a:rPr lang="cs-CZ" sz="1200" dirty="0" smtClean="0">
                <a:latin typeface="Times New Roman" panose="02020603050405020304" pitchFamily="18" charset="0"/>
                <a:cs typeface="Times New Roman" panose="02020603050405020304" pitchFamily="18" charset="0"/>
              </a:rPr>
            </a:br>
            <a:r>
              <a:rPr lang="cs-CZ" sz="1200" b="1" dirty="0" smtClean="0">
                <a:latin typeface="Times New Roman" panose="02020603050405020304" pitchFamily="18" charset="0"/>
                <a:cs typeface="Times New Roman" panose="02020603050405020304" pitchFamily="18" charset="0"/>
              </a:rPr>
              <a:t>2006</a:t>
            </a:r>
            <a:r>
              <a:rPr lang="cs-CZ" sz="1200" dirty="0" smtClean="0">
                <a:latin typeface="Times New Roman" panose="02020603050405020304" pitchFamily="18" charset="0"/>
                <a:cs typeface="Times New Roman" panose="02020603050405020304" pitchFamily="18" charset="0"/>
              </a:rPr>
              <a:t> – začátek projektu e-Call v ČR – automatizované tísňové volání z vozidel.</a:t>
            </a:r>
            <a:endParaRPr lang="cs-CZ" sz="1200" dirty="0">
              <a:latin typeface="Times New Roman" panose="02020603050405020304" pitchFamily="18" charset="0"/>
              <a:cs typeface="Times New Roman" panose="02020603050405020304" pitchFamily="18" charset="0"/>
            </a:endParaRPr>
          </a:p>
        </p:txBody>
      </p:sp>
      <p:sp>
        <p:nvSpPr>
          <p:cNvPr id="6" name="Obdélník 5"/>
          <p:cNvSpPr/>
          <p:nvPr/>
        </p:nvSpPr>
        <p:spPr>
          <a:xfrm>
            <a:off x="2695071" y="6034801"/>
            <a:ext cx="8101263" cy="307777"/>
          </a:xfrm>
          <a:prstGeom prst="rect">
            <a:avLst/>
          </a:prstGeom>
        </p:spPr>
        <p:txBody>
          <a:bodyPr wrap="square">
            <a:spAutoFit/>
          </a:bodyPr>
          <a:lstStyle/>
          <a:p>
            <a:r>
              <a:rPr lang="cs-CZ" sz="1400" u="sng" dirty="0" smtClean="0">
                <a:latin typeface="Times New Roman" panose="02020603050405020304" pitchFamily="18" charset="0"/>
                <a:cs typeface="Times New Roman" panose="02020603050405020304" pitchFamily="18" charset="0"/>
              </a:rPr>
              <a:t>telefonní číslo 112, na kterém byla do roku 1998 provozována služba informace o přesném čase.</a:t>
            </a:r>
            <a:endParaRPr lang="cs-CZ" sz="1400" u="sng" dirty="0">
              <a:latin typeface="Times New Roman" panose="02020603050405020304" pitchFamily="18" charset="0"/>
              <a:cs typeface="Times New Roman" panose="02020603050405020304" pitchFamily="18" charset="0"/>
            </a:endParaRPr>
          </a:p>
        </p:txBody>
      </p:sp>
      <p:sp>
        <p:nvSpPr>
          <p:cNvPr id="7" name="Obdélník 6"/>
          <p:cNvSpPr/>
          <p:nvPr/>
        </p:nvSpPr>
        <p:spPr>
          <a:xfrm>
            <a:off x="2695070" y="6422979"/>
            <a:ext cx="8101263" cy="307777"/>
          </a:xfrm>
          <a:prstGeom prst="rect">
            <a:avLst/>
          </a:prstGeom>
        </p:spPr>
        <p:txBody>
          <a:bodyPr wrap="square">
            <a:spAutoFit/>
          </a:bodyPr>
          <a:lstStyle/>
          <a:p>
            <a:r>
              <a:rPr lang="cs-CZ" sz="1400" b="1" u="sng" dirty="0" smtClean="0">
                <a:solidFill>
                  <a:schemeClr val="bg1"/>
                </a:solidFill>
                <a:latin typeface="Times New Roman" panose="02020603050405020304" pitchFamily="18" charset="0"/>
                <a:cs typeface="Times New Roman" panose="02020603050405020304" pitchFamily="18" charset="0"/>
              </a:rPr>
              <a:t>1.1.2022 příjem tísňových SMS na TCTV 112</a:t>
            </a:r>
            <a:endParaRPr lang="cs-CZ" sz="1400" b="1"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78450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1375" y="1359026"/>
            <a:ext cx="9404723" cy="1400530"/>
          </a:xfrm>
        </p:spPr>
        <p:txBody>
          <a:bodyPr/>
          <a:lstStyle/>
          <a:p>
            <a:pPr algn="ctr"/>
            <a:r>
              <a:rPr lang="cs-CZ" dirty="0" smtClean="0"/>
              <a:t>dotazy a připomínky ???</a:t>
            </a:r>
            <a:endParaRPr lang="cs-CZ" dirty="0"/>
          </a:p>
        </p:txBody>
      </p:sp>
      <p:pic>
        <p:nvPicPr>
          <p:cNvPr id="4" name="Zástupný symbol pro obsah 3"/>
          <p:cNvPicPr>
            <a:picLocks noGrp="1" noChangeAspect="1"/>
          </p:cNvPicPr>
          <p:nvPr>
            <p:ph idx="1"/>
          </p:nvPr>
        </p:nvPicPr>
        <p:blipFill>
          <a:blip r:embed="rId2"/>
          <a:stretch>
            <a:fillRect/>
          </a:stretch>
        </p:blipFill>
        <p:spPr>
          <a:xfrm>
            <a:off x="418988" y="4011413"/>
            <a:ext cx="3316511" cy="1202339"/>
          </a:xfrm>
          <a:prstGeom prst="rect">
            <a:avLst/>
          </a:prstGeom>
        </p:spPr>
      </p:pic>
      <p:sp>
        <p:nvSpPr>
          <p:cNvPr id="5" name="Nadpis 1"/>
          <p:cNvSpPr txBox="1">
            <a:spLocks/>
          </p:cNvSpPr>
          <p:nvPr/>
        </p:nvSpPr>
        <p:spPr>
          <a:xfrm>
            <a:off x="463296" y="5388482"/>
            <a:ext cx="2645664" cy="1073278"/>
          </a:xfrm>
          <a:prstGeom prst="rect">
            <a:avLst/>
          </a:prstGeom>
        </p:spPr>
        <p:txBody>
          <a:bodyPr vert="horz" lIns="91440" tIns="45720" rIns="91440" bIns="45720" rtlCol="0" anchor="t">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cs-CZ" sz="12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Spojení:</a:t>
            </a:r>
          </a:p>
          <a:p>
            <a:pPr marL="0" marR="0" lvl="0" indent="0" defTabSz="457200" rtl="0" eaLnBrk="1" fontAlgn="auto" latinLnBrk="0" hangingPunct="1">
              <a:lnSpc>
                <a:spcPct val="100000"/>
              </a:lnSpc>
              <a:spcBef>
                <a:spcPct val="0"/>
              </a:spcBef>
              <a:spcAft>
                <a:spcPts val="0"/>
              </a:spcAft>
              <a:buClrTx/>
              <a:buSzTx/>
              <a:buFontTx/>
              <a:buNone/>
              <a:tabLst/>
              <a:defRPr/>
            </a:pPr>
            <a:endParaRPr lang="cs-CZ" sz="1200" dirty="0" smtClean="0">
              <a:solidFill>
                <a:schemeClr val="tx2"/>
              </a:solidFill>
              <a:latin typeface="Times New Roman" pitchFamily="18" charset="0"/>
              <a:ea typeface="+mj-ea"/>
              <a:cs typeface="Times New Roman" pitchFamily="18" charset="0"/>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cs-CZ" sz="14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Tel.: 608 55 79 78</a:t>
            </a:r>
          </a:p>
          <a:p>
            <a:pPr marL="0" marR="0" lvl="0" indent="0" defTabSz="457200" rtl="0" eaLnBrk="1" fontAlgn="auto" latinLnBrk="0" hangingPunct="1">
              <a:lnSpc>
                <a:spcPct val="100000"/>
              </a:lnSpc>
              <a:spcBef>
                <a:spcPct val="0"/>
              </a:spcBef>
              <a:spcAft>
                <a:spcPts val="0"/>
              </a:spcAft>
              <a:buClrTx/>
              <a:buSzTx/>
              <a:buFontTx/>
              <a:buNone/>
              <a:tabLst/>
              <a:defRPr/>
            </a:pPr>
            <a:r>
              <a:rPr lang="cs-CZ" sz="1400" b="1" dirty="0" smtClean="0">
                <a:solidFill>
                  <a:schemeClr val="tx2"/>
                </a:solidFill>
                <a:latin typeface="Times New Roman" pitchFamily="18" charset="0"/>
                <a:ea typeface="+mj-ea"/>
                <a:cs typeface="Times New Roman" pitchFamily="18" charset="0"/>
              </a:rPr>
              <a:t>E-mail.: pavel613@seznam.</a:t>
            </a:r>
            <a:r>
              <a:rPr lang="cs-CZ" sz="1400" b="1" dirty="0" err="1" smtClean="0">
                <a:solidFill>
                  <a:schemeClr val="tx2"/>
                </a:solidFill>
                <a:latin typeface="Times New Roman" pitchFamily="18" charset="0"/>
                <a:ea typeface="+mj-ea"/>
                <a:cs typeface="Times New Roman" pitchFamily="18" charset="0"/>
              </a:rPr>
              <a:t>cz</a:t>
            </a:r>
            <a:endParaRPr kumimoji="0" lang="cs-CZ" sz="14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578013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1196</TotalTime>
  <Words>171</Words>
  <Application>Microsoft Office PowerPoint</Application>
  <PresentationFormat>Vlastní</PresentationFormat>
  <Paragraphs>46</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Ion</vt:lpstr>
      <vt:lpstr>KOPIS Pk</vt:lpstr>
      <vt:lpstr>trauma body  Lesy ČR, s.p.  např.: ST003, PI006, PI007</vt:lpstr>
      <vt:lpstr>trauma body – Šumava A12, A33</vt:lpstr>
      <vt:lpstr> Současný stav označení lokalit v České republice, které jsou zavedeny v GIS HZS ČR  1) Jedná se o území vymezená zákonem a značená kódem nebo jen číslem: a) Národní park Šumava kód značení „A“,  b) Krkonošský národní park, kód značení „TK“, „SK“,  c) Krušné Hory, kód značení „KK“, d) Vojenské lesy (čísla), e) chráněné krajinné oblasti (čísla), f) přírodní parky a rezervace (čísla).  2) Ostatní stávající území značená číslem:             Lesy ČR, s. p. (Lesní správa Litvínov-čísla). </vt:lpstr>
      <vt:lpstr>vzor cedule – BOD ZÁCHRANY</vt:lpstr>
      <vt:lpstr>E-CALL</vt:lpstr>
      <vt:lpstr>Železniční přejezdy</vt:lpstr>
      <vt:lpstr>TCTV 112</vt:lpstr>
      <vt:lpstr>dotazy a připomínky ???</vt:lpstr>
    </vt:vector>
  </TitlesOfParts>
  <Company>Hasičský záchranný sbor Plzeňského kraje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KŘ HZS PK - KOPIS2</dc:creator>
  <cp:lastModifiedBy>Skardovi</cp:lastModifiedBy>
  <cp:revision>21</cp:revision>
  <dcterms:created xsi:type="dcterms:W3CDTF">2023-03-06T07:07:35Z</dcterms:created>
  <dcterms:modified xsi:type="dcterms:W3CDTF">2023-09-01T19:37:45Z</dcterms:modified>
</cp:coreProperties>
</file>