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3187" y="2750184"/>
            <a:ext cx="8144134" cy="1373070"/>
          </a:xfrm>
        </p:spPr>
        <p:txBody>
          <a:bodyPr/>
          <a:lstStyle/>
          <a:p>
            <a:pPr algn="l"/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Sdružení hasičů Čech Moravy a Slezska </a:t>
            </a:r>
          </a:p>
          <a:p>
            <a:pPr algn="ctr"/>
            <a:r>
              <a:rPr lang="cs-CZ" b="1" dirty="0" smtClean="0">
                <a:solidFill>
                  <a:srgbClr val="00B0F0"/>
                </a:solidFill>
              </a:rPr>
              <a:t>Ústřední odborná rada represe</a:t>
            </a:r>
          </a:p>
          <a:p>
            <a:pPr algn="ctr"/>
            <a:r>
              <a:rPr lang="cs-CZ" dirty="0" smtClean="0">
                <a:solidFill>
                  <a:srgbClr val="FFFF00"/>
                </a:solidFill>
              </a:rPr>
              <a:t>Instruktážně metodické zaměstnání vedoucích ORR – Přibyslav 2019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717" y="2147403"/>
            <a:ext cx="10621991" cy="3599316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FFFF00"/>
                </a:solidFill>
              </a:rPr>
              <a:t>Nejen sucho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Další návazné záležitosti…….   Příklad: 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smtClean="0"/>
              <a:t>Nouzové zásobování pitnou vodou – obsluha mobilní úpravny vody</a:t>
            </a: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43717" y="720277"/>
            <a:ext cx="5786382" cy="4989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" y="3839046"/>
            <a:ext cx="3781168" cy="28358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98" y="3821030"/>
            <a:ext cx="3781168" cy="28358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08" y="4267116"/>
            <a:ext cx="3674074" cy="19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337" y="2106212"/>
            <a:ext cx="10152436" cy="4517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Záplavy a bleskové povodně</a:t>
            </a:r>
            <a:endParaRPr lang="cs-CZ" sz="1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</a:t>
            </a:r>
            <a:r>
              <a:rPr lang="cs-CZ" dirty="0"/>
              <a:t>Povodně jsou v </a:t>
            </a:r>
            <a:r>
              <a:rPr lang="cs-CZ" dirty="0" smtClean="0"/>
              <a:t>ČR nejvýznamnějším </a:t>
            </a:r>
            <a:r>
              <a:rPr lang="cs-CZ" dirty="0"/>
              <a:t>přírodním </a:t>
            </a:r>
            <a:r>
              <a:rPr lang="cs-CZ" dirty="0" smtClean="0"/>
              <a:t>extrémem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Globální </a:t>
            </a:r>
            <a:r>
              <a:rPr lang="cs-CZ" dirty="0"/>
              <a:t>oteplování </a:t>
            </a:r>
            <a:r>
              <a:rPr lang="cs-CZ" dirty="0" smtClean="0"/>
              <a:t>= meteorologické </a:t>
            </a:r>
            <a:r>
              <a:rPr lang="cs-CZ" dirty="0"/>
              <a:t>a hydrologické </a:t>
            </a:r>
            <a:r>
              <a:rPr lang="cs-CZ" dirty="0" smtClean="0"/>
              <a:t>extrémy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smtClean="0"/>
              <a:t> Stále se zvyšující počet událostí</a:t>
            </a:r>
            <a:endParaRPr lang="cs-CZ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 </a:t>
            </a:r>
            <a:r>
              <a:rPr lang="cs-CZ" sz="2000" b="1" dirty="0" smtClean="0"/>
              <a:t>Rozsáhlé události na velkém území</a:t>
            </a:r>
            <a:endParaRPr lang="cs-CZ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 </a:t>
            </a:r>
            <a:r>
              <a:rPr lang="cs-CZ" sz="2000" b="1" dirty="0" smtClean="0"/>
              <a:t>Nutnost strategického nasazení sil a prostředků</a:t>
            </a:r>
            <a:endParaRPr lang="cs-CZ" sz="20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2000" b="1" dirty="0">
                <a:solidFill>
                  <a:srgbClr val="FFFF00"/>
                </a:solidFill>
              </a:rPr>
              <a:t>Velké nároky na:</a:t>
            </a:r>
          </a:p>
          <a:p>
            <a:pPr>
              <a:buFontTx/>
              <a:buChar char="-"/>
            </a:pPr>
            <a:r>
              <a:rPr lang="cs-CZ" sz="2000" dirty="0"/>
              <a:t>Množství hasičů</a:t>
            </a:r>
          </a:p>
          <a:p>
            <a:pPr>
              <a:buFontTx/>
              <a:buChar char="-"/>
            </a:pPr>
            <a:r>
              <a:rPr lang="cs-CZ" sz="2000" dirty="0"/>
              <a:t>Regenerace sil</a:t>
            </a:r>
          </a:p>
          <a:p>
            <a:pPr>
              <a:buFontTx/>
              <a:buChar char="-"/>
            </a:pPr>
            <a:r>
              <a:rPr lang="cs-CZ" sz="2000" dirty="0"/>
              <a:t>Technická náročnost, věcné prostředky, mobilní požární technika</a:t>
            </a:r>
          </a:p>
          <a:p>
            <a:pPr>
              <a:buFontTx/>
              <a:buChar char="-"/>
            </a:pPr>
            <a:r>
              <a:rPr lang="cs-CZ" sz="2000" dirty="0"/>
              <a:t>Týlové zajištění zasahujících hasičů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60193" y="753228"/>
            <a:ext cx="5786382" cy="4577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5" name="Zahnutá šipka doleva 4"/>
          <p:cNvSpPr/>
          <p:nvPr/>
        </p:nvSpPr>
        <p:spPr>
          <a:xfrm>
            <a:off x="5722183" y="3781168"/>
            <a:ext cx="1090509" cy="1993556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38" y="3245708"/>
            <a:ext cx="4462446" cy="23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3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192" y="2048548"/>
            <a:ext cx="9847635" cy="4335775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FFFF00"/>
                </a:solidFill>
              </a:rPr>
              <a:t>Záplavy a bleskové povodně</a:t>
            </a: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Záplavy: 18.stol.4 , 19.stol. 9, 20.stol. 9, 21.stol. </a:t>
            </a:r>
            <a:r>
              <a:rPr lang="cs-CZ" dirty="0"/>
              <a:t>(</a:t>
            </a:r>
            <a:r>
              <a:rPr lang="cs-CZ" dirty="0" smtClean="0"/>
              <a:t>19. let)= </a:t>
            </a:r>
            <a:r>
              <a:rPr lang="cs-CZ" b="1" dirty="0" smtClean="0"/>
              <a:t>6.!!</a:t>
            </a:r>
            <a:r>
              <a:rPr lang="cs-CZ" dirty="0" smtClean="0"/>
              <a:t>  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Přívalové srážky = bleskové povodně = nesčetně v každém roce!!</a:t>
            </a:r>
            <a:endParaRPr lang="cs-CZ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 Nutnost odborné přípravy</a:t>
            </a:r>
            <a:endParaRPr lang="cs-CZ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Nutnost velkého počtu sil – JSDH, SDH</a:t>
            </a:r>
            <a:endParaRPr lang="cs-CZ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Nutnost rozpracovaného týlového zabezpečení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 Značné nároky na evakuaci osob, zvířat, materiálu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Zařazení dobrovolných hasičů do krizových orgánů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Pomoc SDH v evakuačních střediscích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17857" y="769703"/>
            <a:ext cx="5959376" cy="41654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27" y="3678539"/>
            <a:ext cx="3880022" cy="29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765" y="2114451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Záplavy a bleskové </a:t>
            </a:r>
            <a:r>
              <a:rPr lang="cs-CZ" b="1" dirty="0" smtClean="0">
                <a:solidFill>
                  <a:srgbClr val="FFFF00"/>
                </a:solidFill>
              </a:rPr>
              <a:t>povodně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– Nezastupitelnost !!</a:t>
            </a:r>
            <a:endParaRPr lang="cs-CZ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dirty="0" smtClean="0"/>
              <a:t>Příprava prostředků na protipovodňovou ochranu</a:t>
            </a:r>
          </a:p>
          <a:p>
            <a:pPr>
              <a:buFontTx/>
              <a:buChar char="-"/>
            </a:pPr>
            <a:r>
              <a:rPr lang="cs-CZ" dirty="0" smtClean="0"/>
              <a:t>Hlásná povodňová služba</a:t>
            </a:r>
          </a:p>
          <a:p>
            <a:pPr>
              <a:buFontTx/>
              <a:buChar char="-"/>
            </a:pPr>
            <a:r>
              <a:rPr lang="cs-CZ" dirty="0" smtClean="0"/>
              <a:t>Zprůchodnění vodních toků při události</a:t>
            </a:r>
          </a:p>
          <a:p>
            <a:pPr>
              <a:buFontTx/>
              <a:buChar char="-"/>
            </a:pPr>
            <a:r>
              <a:rPr lang="cs-CZ" dirty="0" smtClean="0"/>
              <a:t>Obnovovací práce po události 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0765" y="728514"/>
            <a:ext cx="5802857" cy="4989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1" y="4556866"/>
            <a:ext cx="3203569" cy="213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50" y="4542965"/>
            <a:ext cx="2821458" cy="21160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03" y="2114451"/>
            <a:ext cx="3786781" cy="21796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7" y="4545337"/>
            <a:ext cx="3761708" cy="2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02" y="2106214"/>
            <a:ext cx="10004155" cy="44758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Sníh a námraza</a:t>
            </a: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smtClean="0"/>
              <a:t>Zásadní je demografická poloha území </a:t>
            </a:r>
            <a:endParaRPr lang="cs-CZ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Horská lokalita, Vysočina – celkem běžné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 Nižší lokality – méně časté, o to horší !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smtClean="0"/>
              <a:t>Ne tak časté, o to větší intenzita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V</a:t>
            </a:r>
            <a:r>
              <a:rPr lang="cs-CZ" b="1" dirty="0" smtClean="0"/>
              <a:t>elký počet mimořádných událostí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smtClean="0"/>
              <a:t>Velké nároky na taktickou úroveň a BOZP</a:t>
            </a:r>
            <a:endParaRPr lang="cs-CZ" b="1" dirty="0"/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Velké nároky na:</a:t>
            </a:r>
          </a:p>
          <a:p>
            <a:pPr>
              <a:buFontTx/>
              <a:buChar char="-"/>
            </a:pPr>
            <a:r>
              <a:rPr lang="cs-CZ" dirty="0" smtClean="0"/>
              <a:t>Regenerace </a:t>
            </a:r>
            <a:r>
              <a:rPr lang="cs-CZ" dirty="0"/>
              <a:t>sil</a:t>
            </a:r>
          </a:p>
          <a:p>
            <a:pPr>
              <a:buFontTx/>
              <a:buChar char="-"/>
            </a:pPr>
            <a:r>
              <a:rPr lang="cs-CZ" dirty="0"/>
              <a:t>Technická náročnost, věcné prostředky, mobilní požární technika</a:t>
            </a:r>
          </a:p>
          <a:p>
            <a:pPr>
              <a:buFontTx/>
              <a:buChar char="-"/>
            </a:pPr>
            <a:r>
              <a:rPr lang="cs-CZ" dirty="0"/>
              <a:t>Týlové zajištění zasahujících </a:t>
            </a:r>
            <a:r>
              <a:rPr lang="cs-CZ" dirty="0" smtClean="0"/>
              <a:t>hasičů při déle trvajícím zásahu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382" y="753228"/>
            <a:ext cx="5860522" cy="4577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5" name="Zahnutá šipka doleva 4"/>
          <p:cNvSpPr/>
          <p:nvPr/>
        </p:nvSpPr>
        <p:spPr>
          <a:xfrm>
            <a:off x="5409146" y="4193060"/>
            <a:ext cx="752758" cy="1664043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0" y="2427490"/>
            <a:ext cx="5646746" cy="317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6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955" y="2056786"/>
            <a:ext cx="9613861" cy="46488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800" b="1" dirty="0" smtClean="0">
                <a:solidFill>
                  <a:srgbClr val="FFFF00"/>
                </a:solidFill>
              </a:rPr>
              <a:t>Vichřice, orkány (Kiril, Emma, </a:t>
            </a:r>
            <a:r>
              <a:rPr lang="cs-CZ" sz="9800" b="1" dirty="0" err="1" smtClean="0">
                <a:solidFill>
                  <a:srgbClr val="FFFF00"/>
                </a:solidFill>
              </a:rPr>
              <a:t>Herwart</a:t>
            </a:r>
            <a:r>
              <a:rPr lang="cs-CZ" sz="9800" b="1" dirty="0" smtClean="0">
                <a:solidFill>
                  <a:srgbClr val="FFFF00"/>
                </a:solidFill>
              </a:rPr>
              <a:t>) </a:t>
            </a:r>
            <a:endParaRPr lang="cs-CZ" sz="9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8000" b="1" dirty="0" smtClean="0"/>
              <a:t> Vichřice a orkány jsou </a:t>
            </a:r>
            <a:r>
              <a:rPr lang="cs-CZ" sz="8000" b="1" dirty="0"/>
              <a:t>v ČR </a:t>
            </a:r>
            <a:r>
              <a:rPr lang="cs-CZ" sz="8000" b="1" dirty="0" smtClean="0"/>
              <a:t>významným </a:t>
            </a:r>
            <a:r>
              <a:rPr lang="cs-CZ" sz="8000" b="1" dirty="0"/>
              <a:t>přírodním extrémem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8000" b="1" dirty="0" smtClean="0"/>
              <a:t>Jejich frekvence se zvyšuje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8000" b="1" dirty="0"/>
              <a:t> </a:t>
            </a:r>
            <a:r>
              <a:rPr lang="cs-CZ" sz="8000" b="1" dirty="0" smtClean="0"/>
              <a:t>Nezanedbatelní jsou i lokální bouře</a:t>
            </a:r>
            <a:endParaRPr lang="cs-CZ" sz="8000" b="1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8000" dirty="0"/>
              <a:t> Stále se zvyšující počet </a:t>
            </a:r>
            <a:r>
              <a:rPr lang="cs-CZ" sz="8000" dirty="0" smtClean="0"/>
              <a:t>událostí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8000" dirty="0" smtClean="0"/>
              <a:t>Velký počet události v krátké době</a:t>
            </a:r>
            <a:endParaRPr lang="cs-CZ" sz="8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8000" dirty="0"/>
              <a:t> Rozsáhlé události </a:t>
            </a:r>
            <a:r>
              <a:rPr lang="cs-CZ" sz="8000" dirty="0" smtClean="0"/>
              <a:t>mnohdy na </a:t>
            </a:r>
            <a:r>
              <a:rPr lang="cs-CZ" sz="8000" dirty="0"/>
              <a:t>velkém 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8000" dirty="0"/>
              <a:t> Nutnost t</a:t>
            </a:r>
            <a:r>
              <a:rPr lang="cs-CZ" sz="8000" dirty="0" smtClean="0"/>
              <a:t>aktického </a:t>
            </a:r>
            <a:r>
              <a:rPr lang="cs-CZ" sz="8000" dirty="0"/>
              <a:t>nasazení sil a prostředků</a:t>
            </a:r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sz="8000" b="1" dirty="0">
                <a:solidFill>
                  <a:srgbClr val="FFFF00"/>
                </a:solidFill>
              </a:rPr>
              <a:t>Velké nároky na:</a:t>
            </a:r>
          </a:p>
          <a:p>
            <a:pPr>
              <a:buFontTx/>
              <a:buChar char="-"/>
            </a:pPr>
            <a:r>
              <a:rPr lang="cs-CZ" sz="8000" dirty="0"/>
              <a:t>Množství </a:t>
            </a:r>
            <a:r>
              <a:rPr lang="cs-CZ" sz="8000" dirty="0" smtClean="0"/>
              <a:t>hasičů a regenerace </a:t>
            </a:r>
            <a:r>
              <a:rPr lang="cs-CZ" sz="8000" dirty="0"/>
              <a:t>sil</a:t>
            </a:r>
          </a:p>
          <a:p>
            <a:pPr>
              <a:buFontTx/>
              <a:buChar char="-"/>
            </a:pPr>
            <a:r>
              <a:rPr lang="cs-CZ" sz="8000" dirty="0"/>
              <a:t>Technická náročnost, věcné prostředky, </a:t>
            </a:r>
            <a:r>
              <a:rPr lang="cs-CZ" sz="8000" dirty="0" smtClean="0"/>
              <a:t>MPT, BOZP</a:t>
            </a:r>
            <a:endParaRPr lang="cs-CZ" sz="8000" dirty="0"/>
          </a:p>
          <a:p>
            <a:pPr>
              <a:buFontTx/>
              <a:buChar char="-"/>
            </a:pPr>
            <a:r>
              <a:rPr lang="cs-CZ" sz="8000" dirty="0"/>
              <a:t>Týlové zajištění zasahujících hasičů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955" y="753228"/>
            <a:ext cx="5769906" cy="4824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51" y="2191264"/>
            <a:ext cx="3781167" cy="21269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8" y="4452649"/>
            <a:ext cx="3787440" cy="21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716" y="2097976"/>
            <a:ext cx="9897062" cy="35993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FF00"/>
                </a:solidFill>
              </a:rPr>
              <a:t>Vichřice, větrné smršti, orkány, lokální bouře – </a:t>
            </a:r>
            <a:r>
              <a:rPr lang="cs-CZ" b="1" dirty="0">
                <a:solidFill>
                  <a:srgbClr val="FFFF00"/>
                </a:solidFill>
              </a:rPr>
              <a:t>Nezastupitelnost !!</a:t>
            </a:r>
          </a:p>
          <a:p>
            <a:pPr>
              <a:buFontTx/>
              <a:buChar char="-"/>
            </a:pPr>
            <a:r>
              <a:rPr lang="cs-CZ" dirty="0"/>
              <a:t>Příprava </a:t>
            </a:r>
            <a:r>
              <a:rPr lang="cs-CZ" dirty="0" smtClean="0"/>
              <a:t>prostředků pro speciální práce – výšky, narušení konstrukce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Zjištění rozsahu události v příslušné obci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Zprůjezdnění komunikací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Obnovovací práce po události </a:t>
            </a:r>
            <a:r>
              <a:rPr lang="cs-CZ" dirty="0" smtClean="0"/>
              <a:t>+ nouzové dodávky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43716" y="712039"/>
            <a:ext cx="5811095" cy="5648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31" y="3327702"/>
            <a:ext cx="4581898" cy="2858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27" y="4528669"/>
            <a:ext cx="3725521" cy="20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6050" y="2097976"/>
            <a:ext cx="10448999" cy="45087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Poznatky: </a:t>
            </a:r>
            <a:endParaRPr lang="cs-CZ" sz="3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 </a:t>
            </a:r>
            <a:r>
              <a:rPr lang="cs-CZ" sz="2000" dirty="0" smtClean="0"/>
              <a:t>Výhoda rychlé aktivace velkého počtu sil a prostředků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 </a:t>
            </a:r>
            <a:r>
              <a:rPr lang="cs-CZ" sz="2000" dirty="0" smtClean="0"/>
              <a:t>Možnost dlouhodobého nasazení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 Využití členů se speciálními znalostmi z civilního zaměstnání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 </a:t>
            </a:r>
            <a:r>
              <a:rPr lang="cs-CZ" sz="2000" dirty="0" smtClean="0"/>
              <a:t>Možnost využití znalých členů v krizových orgánech a havarijních komisích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 </a:t>
            </a:r>
            <a:r>
              <a:rPr lang="cs-CZ" sz="2000" dirty="0" smtClean="0"/>
              <a:t>Možnost zapojení jak JSDH tak i členů SDH – zejména na úseku CO a OO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 Při využití </a:t>
            </a:r>
            <a:r>
              <a:rPr lang="cs-CZ" sz="2000" dirty="0" err="1" smtClean="0"/>
              <a:t>dobrov</a:t>
            </a:r>
            <a:r>
              <a:rPr lang="cs-CZ" sz="2000" dirty="0" smtClean="0"/>
              <a:t>. </a:t>
            </a:r>
            <a:r>
              <a:rPr lang="cs-CZ" sz="2000" dirty="0"/>
              <a:t>h</a:t>
            </a:r>
            <a:r>
              <a:rPr lang="cs-CZ" sz="2000" dirty="0" smtClean="0"/>
              <a:t>asičů klesají systému náklady na výchovu lidských zdrojů</a:t>
            </a:r>
          </a:p>
          <a:p>
            <a:pPr marL="0" indent="0">
              <a:buNone/>
            </a:pPr>
            <a:endParaRPr lang="cs-CZ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</a:rPr>
              <a:t>Nutnost sebevzdělávání a odborné přípravy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</a:rPr>
              <a:t>Nutnost finančních nákladů na materiální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a technickou stránku věci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Nutnost finančních nákladů na lidské zdroje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Nutnost zvýhodnění členů zapojených do systému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9618" y="703801"/>
            <a:ext cx="5522771" cy="5318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5" name="Zahnutá šipka doleva 4"/>
          <p:cNvSpPr/>
          <p:nvPr/>
        </p:nvSpPr>
        <p:spPr>
          <a:xfrm>
            <a:off x="9160477" y="3764692"/>
            <a:ext cx="1219200" cy="2463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6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Děkuji za pozornost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			</a:t>
            </a:r>
            <a:r>
              <a:rPr lang="cs-CZ" sz="5400" b="1" dirty="0" smtClean="0">
                <a:solidFill>
                  <a:srgbClr val="FFFF00"/>
                </a:solidFill>
              </a:rPr>
              <a:t>Dotazy?</a:t>
            </a:r>
          </a:p>
          <a:p>
            <a:pPr marL="0" indent="0">
              <a:buNone/>
            </a:pPr>
            <a:endParaRPr lang="cs-CZ" sz="5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2060"/>
                </a:solidFill>
              </a:rPr>
              <a:t>Bc. Robert Kučera 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2060"/>
                </a:solidFill>
              </a:rPr>
              <a:t>Vedoucí ÚORR SH ČMS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7240" y="794416"/>
            <a:ext cx="5720479" cy="5318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27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764" y="835606"/>
            <a:ext cx="8966187" cy="4824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5" y="2336873"/>
            <a:ext cx="11170276" cy="4203970"/>
          </a:xfrm>
        </p:spPr>
        <p:txBody>
          <a:bodyPr>
            <a:normAutofit/>
          </a:bodyPr>
          <a:lstStyle/>
          <a:p>
            <a:r>
              <a:rPr lang="cs-CZ" sz="2800" dirty="0"/>
              <a:t>Od roku 2012 do roku 2016 se v České republice vyskytlo 16 extrémů </a:t>
            </a:r>
            <a:r>
              <a:rPr lang="cs-CZ" sz="2800" dirty="0" smtClean="0"/>
              <a:t>počasí.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Monitoring </a:t>
            </a:r>
            <a:r>
              <a:rPr lang="cs-CZ" sz="2800" dirty="0"/>
              <a:t>všech okresů Česka až do úrovně katastrů, který běží od roku 2013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1" dirty="0" smtClean="0"/>
              <a:t>    </a:t>
            </a:r>
            <a:r>
              <a:rPr lang="cs-CZ" sz="2800" b="1" dirty="0" smtClean="0">
                <a:solidFill>
                  <a:srgbClr val="FFFF00"/>
                </a:solidFill>
              </a:rPr>
              <a:t>Meteorologické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cs-CZ" sz="2000" dirty="0"/>
              <a:t>záporná odchylka </a:t>
            </a:r>
            <a:r>
              <a:rPr lang="cs-CZ" sz="2000" dirty="0" smtClean="0"/>
              <a:t>od </a:t>
            </a:r>
            <a:r>
              <a:rPr lang="cs-CZ" sz="2000" dirty="0"/>
              <a:t>normálu během určitého </a:t>
            </a:r>
            <a:r>
              <a:rPr lang="cs-CZ" sz="2000" dirty="0" smtClean="0"/>
              <a:t>období.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1" dirty="0" smtClean="0"/>
              <a:t>    </a:t>
            </a:r>
            <a:r>
              <a:rPr lang="cs-CZ" sz="2800" b="1" dirty="0" smtClean="0">
                <a:solidFill>
                  <a:srgbClr val="FFFF00"/>
                </a:solidFill>
              </a:rPr>
              <a:t>Socioekonomické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cs-CZ" sz="2000" dirty="0"/>
              <a:t>dopady </a:t>
            </a:r>
            <a:r>
              <a:rPr lang="cs-CZ" sz="2000" dirty="0" smtClean="0"/>
              <a:t>na </a:t>
            </a:r>
            <a:r>
              <a:rPr lang="cs-CZ" sz="2000" dirty="0"/>
              <a:t>kvalitu </a:t>
            </a:r>
            <a:r>
              <a:rPr lang="cs-CZ" sz="2000" dirty="0" smtClean="0"/>
              <a:t>života a společnost.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060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429" y="2303920"/>
            <a:ext cx="9732307" cy="4294588"/>
          </a:xfrm>
        </p:spPr>
        <p:txBody>
          <a:bodyPr>
            <a:normAutofit fontScale="85000" lnSpcReduction="20000"/>
          </a:bodyPr>
          <a:lstStyle/>
          <a:p>
            <a:r>
              <a:rPr lang="cs-CZ" sz="3500" b="1" dirty="0"/>
              <a:t>Většinu Čechů projev změn klimatu </a:t>
            </a:r>
            <a:r>
              <a:rPr lang="cs-CZ" sz="3500" b="1" dirty="0" smtClean="0"/>
              <a:t>děsí.</a:t>
            </a:r>
          </a:p>
          <a:p>
            <a:r>
              <a:rPr lang="cs-CZ" sz="3500" b="1" dirty="0"/>
              <a:t>Klima v Česku se do roku 2060 výrazně </a:t>
            </a:r>
            <a:r>
              <a:rPr lang="cs-CZ" sz="3500" b="1" dirty="0" smtClean="0"/>
              <a:t>změní! </a:t>
            </a:r>
          </a:p>
          <a:p>
            <a:r>
              <a:rPr lang="cs-CZ" sz="3500" b="1" dirty="0" smtClean="0"/>
              <a:t>Změny klimatu sebou přináší značná rizika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4100" b="1" dirty="0" smtClean="0"/>
              <a:t>Hasiči</a:t>
            </a:r>
            <a:endParaRPr lang="cs-CZ" sz="4100" b="1" dirty="0"/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68429" y="794417"/>
            <a:ext cx="8669625" cy="5730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5" name="Šrafovaná šipka doprava 4"/>
          <p:cNvSpPr/>
          <p:nvPr/>
        </p:nvSpPr>
        <p:spPr>
          <a:xfrm rot="5400000">
            <a:off x="4636887" y="3956946"/>
            <a:ext cx="1054444" cy="12027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54" y="2513068"/>
            <a:ext cx="3043538" cy="16465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23" y="4635438"/>
            <a:ext cx="3045769" cy="15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Dopad na hasiče: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Dostatečné počty sil </a:t>
            </a:r>
            <a:r>
              <a:rPr lang="cs-CZ" dirty="0" smtClean="0">
                <a:solidFill>
                  <a:srgbClr val="FFC000"/>
                </a:solidFill>
              </a:rPr>
              <a:t>– JSDH, SDH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Odborně znalá a způsobilá členská základna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Dostatečné technické vybavení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Zázemí a jistoty hasičů </a:t>
            </a:r>
            <a:r>
              <a:rPr lang="cs-CZ" dirty="0" smtClean="0">
                <a:solidFill>
                  <a:srgbClr val="FFC000"/>
                </a:solidFill>
              </a:rPr>
              <a:t>– jednání s orgány státu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sociální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existenční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76667" y="753228"/>
            <a:ext cx="6305365" cy="4577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5" y="2201562"/>
            <a:ext cx="2990335" cy="19935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69" y="4330430"/>
            <a:ext cx="2997141" cy="22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Rizika </a:t>
            </a:r>
          </a:p>
          <a:p>
            <a:pPr marL="0" indent="0">
              <a:buNone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sz="2800" b="1" dirty="0" smtClean="0"/>
              <a:t>Sucho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/>
              <a:t> Záplavy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/>
              <a:t> Bleskové povodně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/>
              <a:t> Sníh a námraza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/>
              <a:t> Vítr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68429" y="753228"/>
            <a:ext cx="6231225" cy="50716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20" y="2147093"/>
            <a:ext cx="2388973" cy="17917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79" y="4128603"/>
            <a:ext cx="3600552" cy="20243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06" y="2147093"/>
            <a:ext cx="3180585" cy="17917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25" y="2147093"/>
            <a:ext cx="3387106" cy="17917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42" y="4136531"/>
            <a:ext cx="3624956" cy="20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716" y="2172116"/>
            <a:ext cx="9613861" cy="440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Sucho</a:t>
            </a:r>
            <a:endParaRPr lang="cs-CZ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 </a:t>
            </a:r>
            <a:r>
              <a:rPr lang="cs-CZ" sz="2000" b="1" dirty="0" smtClean="0"/>
              <a:t>Velký počet požárů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 </a:t>
            </a:r>
            <a:r>
              <a:rPr lang="cs-CZ" sz="2000" b="1" dirty="0" smtClean="0"/>
              <a:t>Rozsáhlé požáry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 </a:t>
            </a:r>
            <a:r>
              <a:rPr lang="cs-CZ" sz="2000" b="1" dirty="0" smtClean="0"/>
              <a:t>Nedostatek vody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Velké nároky na:</a:t>
            </a:r>
          </a:p>
          <a:p>
            <a:pPr>
              <a:buFontTx/>
              <a:buChar char="-"/>
            </a:pPr>
            <a:r>
              <a:rPr lang="cs-CZ" sz="2000" dirty="0" smtClean="0"/>
              <a:t>Množství hasičů</a:t>
            </a:r>
          </a:p>
          <a:p>
            <a:pPr>
              <a:buFontTx/>
              <a:buChar char="-"/>
            </a:pPr>
            <a:r>
              <a:rPr lang="cs-CZ" sz="2000" dirty="0" smtClean="0"/>
              <a:t>Regenerace sil</a:t>
            </a:r>
          </a:p>
          <a:p>
            <a:pPr>
              <a:buFontTx/>
              <a:buChar char="-"/>
            </a:pPr>
            <a:r>
              <a:rPr lang="cs-CZ" sz="2000" dirty="0" smtClean="0"/>
              <a:t>Technická náročnost, věcné prostředky, mobilní požární technika</a:t>
            </a:r>
          </a:p>
          <a:p>
            <a:pPr>
              <a:buFontTx/>
              <a:buChar char="-"/>
            </a:pPr>
            <a:r>
              <a:rPr lang="cs-CZ" sz="2000" dirty="0" smtClean="0"/>
              <a:t>Týlové zajištění zasahujících hasičů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381" y="769704"/>
            <a:ext cx="5481581" cy="4412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5" name="Zahnutá šipka doleva 4"/>
          <p:cNvSpPr/>
          <p:nvPr/>
        </p:nvSpPr>
        <p:spPr>
          <a:xfrm>
            <a:off x="3465015" y="2990336"/>
            <a:ext cx="2117124" cy="2183026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29" y="2172116"/>
            <a:ext cx="5334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570" y="2147401"/>
            <a:ext cx="9987679" cy="421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Sucho</a:t>
            </a:r>
            <a:endParaRPr lang="cs-CZ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Další návazné záležitosti…….   Příklad: </a:t>
            </a:r>
            <a:endParaRPr lang="cs-CZ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/>
              <a:t> kůrovcová kalamita             pohyb lidí v lese, pálení              POŽÁRY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FF00"/>
                </a:solidFill>
              </a:rPr>
              <a:t> 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0765" y="802655"/>
            <a:ext cx="5621625" cy="52363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sp>
        <p:nvSpPr>
          <p:cNvPr id="6" name="Šipka doprava se zářezem 5"/>
          <p:cNvSpPr/>
          <p:nvPr/>
        </p:nvSpPr>
        <p:spPr>
          <a:xfrm>
            <a:off x="3155092" y="3146853"/>
            <a:ext cx="790832" cy="321275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se zářezem 6"/>
          <p:cNvSpPr/>
          <p:nvPr/>
        </p:nvSpPr>
        <p:spPr>
          <a:xfrm>
            <a:off x="6998044" y="3146852"/>
            <a:ext cx="790832" cy="321275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46" y="2147401"/>
            <a:ext cx="2989121" cy="16831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8" y="4062194"/>
            <a:ext cx="3772929" cy="215826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4" y="4025624"/>
            <a:ext cx="3836908" cy="215826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85" y="4062195"/>
            <a:ext cx="3233350" cy="21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429" y="2147403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Sucho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Další návazné záležitosti…….   Příklad: 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smtClean="0"/>
              <a:t>improvizace při zajištění zdrojů požární vody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68429" y="736753"/>
            <a:ext cx="5819333" cy="4989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2" y="2918876"/>
            <a:ext cx="3085070" cy="23138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4242487"/>
            <a:ext cx="3048000" cy="228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59" y="4186883"/>
            <a:ext cx="3122139" cy="23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241" y="2089738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Sucho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Další návazné záležitosti…….   Příklad: 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smtClean="0"/>
              <a:t>Pomoc rybářům, zemědělcům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/>
              <a:t> Obcím v </a:t>
            </a:r>
            <a:r>
              <a:rPr lang="cs-CZ" b="1" dirty="0"/>
              <a:t>době sucha pomáhají hlavně hasiči</a:t>
            </a:r>
            <a:br>
              <a:rPr lang="cs-CZ" b="1" dirty="0"/>
            </a:b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7241" y="777941"/>
            <a:ext cx="5786382" cy="4824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Hasiči a klimatické změny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20" y="4783741"/>
            <a:ext cx="3204568" cy="17982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03" y="2237757"/>
            <a:ext cx="3197285" cy="23979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7" y="4351178"/>
            <a:ext cx="3964307" cy="2227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2" y="4351178"/>
            <a:ext cx="3080397" cy="22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295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217</TotalTime>
  <Words>764</Words>
  <Application>Microsoft Office PowerPoint</Application>
  <PresentationFormat>Širokoúhlá obrazovka</PresentationFormat>
  <Paragraphs>153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Trebuchet MS</vt:lpstr>
      <vt:lpstr>Wingdings</vt:lpstr>
      <vt:lpstr>Berlín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  <vt:lpstr>Hasiči a klimatické změny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Hasiči a klimatické změny</dc:title>
  <dc:creator>Kučera Robert</dc:creator>
  <cp:lastModifiedBy>Kučera Robert</cp:lastModifiedBy>
  <cp:revision>23</cp:revision>
  <dcterms:created xsi:type="dcterms:W3CDTF">2019-02-21T06:03:19Z</dcterms:created>
  <dcterms:modified xsi:type="dcterms:W3CDTF">2019-02-22T15:19:26Z</dcterms:modified>
</cp:coreProperties>
</file>